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oboto Bold" charset="1" panose="02000000000000000000"/>
      <p:regular r:id="rId16"/>
    </p:embeddedFont>
    <p:embeddedFont>
      <p:font typeface="Roboto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https://www.google.com/url?sa=i&amp;url=https%3A%2F%2Fwww.pexels.com%2Fsearch%2Fdata%2F&amp;psig=AOvVaw0-oMUEDFKXlBcTjn__pbVY&amp;ust=1757605751456000&amp;source=images&amp;cd=vfe&amp;opi=89978449&amp;ved=0CBUQjRxqFwoTCMjT9vLFzo8DFQAAAAAdAAAAABAE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64599" y="3078679"/>
            <a:ext cx="11071218" cy="5950354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13492" r="0" b="-1349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83291" cy="1265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12807" y="7437659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12807" y="3007784"/>
            <a:ext cx="6182575" cy="106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7747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CHƯƠNG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2807" y="5554444"/>
            <a:ext cx="7315200" cy="13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tru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Nguyễn Đức Gia Phúc</a:t>
            </a:r>
          </a:p>
          <a:p>
            <a:pPr algn="l">
              <a:lnSpc>
                <a:spcPts val="5240"/>
              </a:lnSpc>
            </a:pPr>
            <a:r>
              <a:rPr lang="en-US" sz="4000" b="tru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Hoàng Bảo Việt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11574" y="1405647"/>
            <a:ext cx="3009626" cy="3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533733"/>
            <a:ext cx="9346622" cy="389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12684" cy="80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816593" cy="396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992363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>
              <a:hlinkClick r:id="rId4" tooltip="https://www.google.com/url?sa=i&amp;url=https%3A%2F%2Fwww.pexels.com%2Fsearch%2Fdata%2F&amp;psig=AOvVaw0-oMUEDFKXlBcTjn__pbVY&amp;ust=1757605751456000&amp;source=images&amp;cd=vfe&amp;opi=89978449&amp;ved=0CBUQjRxqFwoTCMjT9vLFzo8DFQAAAAAdAAAAABAE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939" t="0" r="-3893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34028" y="6314457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8327" y="3771900"/>
            <a:ext cx="699695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Xóa cột/biến không cần thiết.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Tạo cột/biến mới có giá trị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Xử lý dữ liệu thiếu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Xử lý giá trị ngoại lai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Biến đổi dữ liệu nâng cao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8327" y="2663042"/>
            <a:ext cx="4904983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Giới thiệu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4354" y="2484315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72070" cy="160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396402"/>
            <a:ext cx="1043351" cy="1043351"/>
            <a:chOff x="0" y="0"/>
            <a:chExt cx="274792" cy="274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4792" cy="331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57932" y="6776890"/>
            <a:ext cx="8730068" cy="3510110"/>
            <a:chOff x="0" y="0"/>
            <a:chExt cx="1352516" cy="5438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2852" r="0" b="-3285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28700" y="3647399"/>
          <a:ext cx="13119284" cy="2472778"/>
        </p:xfrm>
        <a:graphic>
          <a:graphicData uri="http://schemas.openxmlformats.org/drawingml/2006/table">
            <a:tbl>
              <a:tblPr/>
              <a:tblGrid>
                <a:gridCol w="2317846"/>
                <a:gridCol w="2317846"/>
                <a:gridCol w="2317846"/>
                <a:gridCol w="2317846"/>
                <a:gridCol w="3847901"/>
              </a:tblGrid>
              <a:tr h="822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Customer_ID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Spend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1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2021-06-01 10:00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2021-06-02 14:30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2459584" y="6570914"/>
            <a:ext cx="5883658" cy="71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Nếu chỉ quan tâm ROI theo kênh </a:t>
            </a: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→ Xóa Customer_ID, Timestamp.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59584" y="7765509"/>
            <a:ext cx="5883658" cy="71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Nếu phân tích hành vi theo KH </a:t>
            </a: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→ Giữ lại Customer_ID.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9584" y="8824449"/>
            <a:ext cx="5883658" cy="106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Nếu phân tích mùa vụ </a:t>
            </a: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→ Giữ lại Timestamp (nhưng có thể biến đổi thành Month, Quarter).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811530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Xóa cột/biến không cần thiết.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912815"/>
            <a:ext cx="483031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Tránh nhiễu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Giảm kích thước dữ liệu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7628007"/>
            <a:ext cx="1043351" cy="1043351"/>
            <a:chOff x="0" y="0"/>
            <a:chExt cx="274792" cy="2747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74792" cy="331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8863160"/>
            <a:ext cx="1043351" cy="1043351"/>
            <a:chOff x="0" y="0"/>
            <a:chExt cx="274792" cy="2747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74792" cy="331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597" y="8479658"/>
            <a:ext cx="8730068" cy="3510110"/>
            <a:chOff x="0" y="0"/>
            <a:chExt cx="1352516" cy="543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l="-3932" t="-47325" r="-12690" b="-4701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81075"/>
            <a:ext cx="811530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Tạo cột/biến mới có giá trị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47465"/>
            <a:ext cx="567747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Kết hợp biến → ins</a:t>
            </a: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ight mới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9633" y="6155858"/>
            <a:ext cx="8468367" cy="141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ROI = Revenue / Spend → hiệu quả đầu tư.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CTR (Click-through rate) = Clicks / Impressions → hiệu quả hiển thị.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Conversion Rate = Conversions / Clicks → hiệu quả hành động.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19633" y="7782209"/>
            <a:ext cx="8079359" cy="176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Profit = Revenue – Spend → lợi nhuận.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Margin % = (Revenue – Spend) / Revenue  → tỷ suất lợi nhuận.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Revenue Growth = Revenue_current – Revenue_previous → tăng trưởng doanh thu.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4844354" y="-245685"/>
            <a:ext cx="4829892" cy="5894830"/>
            <a:chOff x="0" y="0"/>
            <a:chExt cx="6439856" cy="785977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39856" cy="7859773"/>
              <a:chOff x="0" y="0"/>
              <a:chExt cx="1272070" cy="15525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72070" cy="1552548"/>
              </a:xfrm>
              <a:custGeom>
                <a:avLst/>
                <a:gdLst/>
                <a:ahLst/>
                <a:cxnLst/>
                <a:rect r="r" b="b" t="t" l="l"/>
                <a:pathLst>
                  <a:path h="1552548" w="1272070">
                    <a:moveTo>
                      <a:pt x="94572" y="0"/>
                    </a:moveTo>
                    <a:lnTo>
                      <a:pt x="1177498" y="0"/>
                    </a:lnTo>
                    <a:cubicBezTo>
                      <a:pt x="1229729" y="0"/>
                      <a:pt x="1272070" y="42341"/>
                      <a:pt x="1272070" y="94572"/>
                    </a:cubicBezTo>
                    <a:lnTo>
                      <a:pt x="1272070" y="1457976"/>
                    </a:lnTo>
                    <a:cubicBezTo>
                      <a:pt x="1272070" y="1483058"/>
                      <a:pt x="1262106" y="1507113"/>
                      <a:pt x="1244371" y="1524848"/>
                    </a:cubicBezTo>
                    <a:cubicBezTo>
                      <a:pt x="1226635" y="1542584"/>
                      <a:pt x="1202580" y="1552548"/>
                      <a:pt x="1177498" y="1552548"/>
                    </a:cubicBezTo>
                    <a:lnTo>
                      <a:pt x="94572" y="1552548"/>
                    </a:lnTo>
                    <a:cubicBezTo>
                      <a:pt x="69490" y="1552548"/>
                      <a:pt x="45435" y="1542584"/>
                      <a:pt x="27700" y="1524848"/>
                    </a:cubicBezTo>
                    <a:cubicBezTo>
                      <a:pt x="9964" y="1507113"/>
                      <a:pt x="0" y="1483058"/>
                      <a:pt x="0" y="1457976"/>
                    </a:cubicBezTo>
                    <a:lnTo>
                      <a:pt x="0" y="94572"/>
                    </a:lnTo>
                    <a:cubicBezTo>
                      <a:pt x="0" y="69490"/>
                      <a:pt x="9964" y="45435"/>
                      <a:pt x="27700" y="27700"/>
                    </a:cubicBezTo>
                    <a:cubicBezTo>
                      <a:pt x="45435" y="9964"/>
                      <a:pt x="69490" y="0"/>
                      <a:pt x="94572" y="0"/>
                    </a:cubicBezTo>
                    <a:close/>
                  </a:path>
                </a:pathLst>
              </a:custGeom>
              <a:solidFill>
                <a:srgbClr val="E1EDF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272070" cy="16096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286015" y="2287500"/>
              <a:ext cx="1635280" cy="505450"/>
            </a:xfrm>
            <a:custGeom>
              <a:avLst/>
              <a:gdLst/>
              <a:ahLst/>
              <a:cxnLst/>
              <a:rect r="r" b="b" t="t" l="l"/>
              <a:pathLst>
                <a:path h="505450" w="1635280">
                  <a:moveTo>
                    <a:pt x="0" y="0"/>
                  </a:moveTo>
                  <a:lnTo>
                    <a:pt x="1635280" y="0"/>
                  </a:lnTo>
                  <a:lnTo>
                    <a:pt x="1635280" y="505450"/>
                  </a:lnTo>
                  <a:lnTo>
                    <a:pt x="0" y="505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219928" y="1066330"/>
              <a:ext cx="1280420" cy="1280420"/>
            </a:xfrm>
            <a:custGeom>
              <a:avLst/>
              <a:gdLst/>
              <a:ahLst/>
              <a:cxnLst/>
              <a:rect r="r" b="b" t="t" l="l"/>
              <a:pathLst>
                <a:path h="1280420" w="1280420">
                  <a:moveTo>
                    <a:pt x="0" y="0"/>
                  </a:moveTo>
                  <a:lnTo>
                    <a:pt x="1280420" y="0"/>
                  </a:lnTo>
                  <a:lnTo>
                    <a:pt x="1280420" y="1280420"/>
                  </a:lnTo>
                  <a:lnTo>
                    <a:pt x="0" y="1280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136985" y="3075093"/>
          <a:ext cx="13055143" cy="2472778"/>
        </p:xfrm>
        <a:graphic>
          <a:graphicData uri="http://schemas.openxmlformats.org/drawingml/2006/table">
            <a:tbl>
              <a:tblPr/>
              <a:tblGrid>
                <a:gridCol w="2557106"/>
                <a:gridCol w="2557106"/>
                <a:gridCol w="2557106"/>
                <a:gridCol w="2557106"/>
                <a:gridCol w="2826718"/>
              </a:tblGrid>
              <a:tr h="822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Spend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Impressions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Clicks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1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1,200,000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291862" y="5780277"/>
          <a:ext cx="1851881" cy="2466975"/>
        </p:xfrm>
        <a:graphic>
          <a:graphicData uri="http://schemas.openxmlformats.org/drawingml/2006/table">
            <a:tbl>
              <a:tblPr/>
              <a:tblGrid>
                <a:gridCol w="1851881"/>
              </a:tblGrid>
              <a:tr h="822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ROI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6" id="16"/>
          <p:cNvSpPr/>
          <p:nvPr/>
        </p:nvSpPr>
        <p:spPr>
          <a:xfrm>
            <a:off x="1136985" y="4311482"/>
            <a:ext cx="1154876" cy="27022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4762867" y="5780277"/>
          <a:ext cx="1851881" cy="2466975"/>
        </p:xfrm>
        <a:graphic>
          <a:graphicData uri="http://schemas.openxmlformats.org/drawingml/2006/table">
            <a:tbl>
              <a:tblPr/>
              <a:tblGrid>
                <a:gridCol w="1851881"/>
              </a:tblGrid>
              <a:tr h="822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Margin%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31.8%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8" id="18"/>
          <p:cNvGrpSpPr/>
          <p:nvPr/>
        </p:nvGrpSpPr>
        <p:grpSpPr>
          <a:xfrm rot="0">
            <a:off x="8388749" y="6213008"/>
            <a:ext cx="1043351" cy="1043351"/>
            <a:chOff x="0" y="0"/>
            <a:chExt cx="274792" cy="2747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74792" cy="331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88749" y="7957982"/>
            <a:ext cx="1043351" cy="1043351"/>
            <a:chOff x="0" y="0"/>
            <a:chExt cx="274792" cy="2747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74792" cy="331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92170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60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8910" y="423626"/>
            <a:ext cx="663018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5"/>
              </a:lnSpc>
              <a:spcBef>
                <a:spcPct val="0"/>
              </a:spcBef>
            </a:pPr>
            <a:r>
              <a:rPr lang="en-US" b="true" sz="45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Chuẩ</a:t>
            </a:r>
            <a:r>
              <a:rPr lang="en-US" b="true" sz="4500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n hóa dữ liệu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54052" y="4535185"/>
            <a:ext cx="5060185" cy="3025779"/>
            <a:chOff x="0" y="0"/>
            <a:chExt cx="6746913" cy="403437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370160"/>
              <a:ext cx="6746913" cy="2664211"/>
              <a:chOff x="0" y="0"/>
              <a:chExt cx="1332724" cy="5262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32724" cy="526264"/>
              </a:xfrm>
              <a:custGeom>
                <a:avLst/>
                <a:gdLst/>
                <a:ahLst/>
                <a:cxnLst/>
                <a:rect r="r" b="b" t="t" l="l"/>
                <a:pathLst>
                  <a:path h="526264" w="1332724">
                    <a:moveTo>
                      <a:pt x="29069" y="0"/>
                    </a:moveTo>
                    <a:lnTo>
                      <a:pt x="1303654" y="0"/>
                    </a:lnTo>
                    <a:cubicBezTo>
                      <a:pt x="1319709" y="0"/>
                      <a:pt x="1332724" y="13015"/>
                      <a:pt x="1332724" y="29069"/>
                    </a:cubicBezTo>
                    <a:lnTo>
                      <a:pt x="1332724" y="497195"/>
                    </a:lnTo>
                    <a:cubicBezTo>
                      <a:pt x="1332724" y="504904"/>
                      <a:pt x="1329661" y="512298"/>
                      <a:pt x="1324209" y="517750"/>
                    </a:cubicBezTo>
                    <a:cubicBezTo>
                      <a:pt x="1318758" y="523201"/>
                      <a:pt x="1311364" y="526264"/>
                      <a:pt x="1303654" y="526264"/>
                    </a:cubicBezTo>
                    <a:lnTo>
                      <a:pt x="29069" y="526264"/>
                    </a:lnTo>
                    <a:cubicBezTo>
                      <a:pt x="13015" y="526264"/>
                      <a:pt x="0" y="513249"/>
                      <a:pt x="0" y="497195"/>
                    </a:cubicBezTo>
                    <a:lnTo>
                      <a:pt x="0" y="29069"/>
                    </a:lnTo>
                    <a:cubicBezTo>
                      <a:pt x="0" y="13015"/>
                      <a:pt x="13015" y="0"/>
                      <a:pt x="29069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332724" cy="5834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6746913" cy="887601"/>
              <a:chOff x="0" y="0"/>
              <a:chExt cx="1332724" cy="17532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32724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332724">
                    <a:moveTo>
                      <a:pt x="78028" y="0"/>
                    </a:moveTo>
                    <a:lnTo>
                      <a:pt x="1254695" y="0"/>
                    </a:lnTo>
                    <a:cubicBezTo>
                      <a:pt x="1297789" y="0"/>
                      <a:pt x="1332724" y="34934"/>
                      <a:pt x="1332724" y="78028"/>
                    </a:cubicBezTo>
                    <a:lnTo>
                      <a:pt x="1332724" y="97300"/>
                    </a:lnTo>
                    <a:cubicBezTo>
                      <a:pt x="1332724" y="117995"/>
                      <a:pt x="1324503" y="137841"/>
                      <a:pt x="1309870" y="152475"/>
                    </a:cubicBezTo>
                    <a:cubicBezTo>
                      <a:pt x="1295236" y="167108"/>
                      <a:pt x="1275390" y="175329"/>
                      <a:pt x="1254695" y="175329"/>
                    </a:cubicBezTo>
                    <a:lnTo>
                      <a:pt x="78028" y="175329"/>
                    </a:lnTo>
                    <a:cubicBezTo>
                      <a:pt x="57334" y="175329"/>
                      <a:pt x="37487" y="167108"/>
                      <a:pt x="22854" y="152475"/>
                    </a:cubicBezTo>
                    <a:cubicBezTo>
                      <a:pt x="8221" y="137841"/>
                      <a:pt x="0" y="117995"/>
                      <a:pt x="0" y="97300"/>
                    </a:cubicBezTo>
                    <a:lnTo>
                      <a:pt x="0" y="78028"/>
                    </a:lnTo>
                    <a:cubicBezTo>
                      <a:pt x="0" y="57334"/>
                      <a:pt x="8221" y="37487"/>
                      <a:pt x="22854" y="22854"/>
                    </a:cubicBezTo>
                    <a:cubicBezTo>
                      <a:pt x="37487" y="8221"/>
                      <a:pt x="57334" y="0"/>
                      <a:pt x="78028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332724" cy="23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28316" y="158898"/>
              <a:ext cx="5230876" cy="512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Min–Max scaling (0–1)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58251" y="1973450"/>
              <a:ext cx="5430411" cy="1385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</a:pPr>
              <a:r>
                <a:rPr lang="en-US" sz="3044" b="true">
                  <a:solidFill>
                    <a:srgbClr val="E1EDF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Phù hợp khi muốn vẽ biểu đồ trực quan.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478996"/>
            <a:ext cx="9982432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Mục đích: Đưa các số liệu về cùng thang đo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Ý nghĩa: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Tránh biến lớn lấn át biến nhỏ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Thuật toán ML (KNN, SVM) yêu cầu chuẩn hóa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1777088" y="1411246"/>
          <a:ext cx="4697214" cy="2477575"/>
        </p:xfrm>
        <a:graphic>
          <a:graphicData uri="http://schemas.openxmlformats.org/drawingml/2006/table">
            <a:tbl>
              <a:tblPr/>
              <a:tblGrid>
                <a:gridCol w="2230993"/>
                <a:gridCol w="2466221"/>
              </a:tblGrid>
              <a:tr h="833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Impressions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Clicks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1,200,000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7" id="17"/>
          <p:cNvGrpSpPr/>
          <p:nvPr/>
        </p:nvGrpSpPr>
        <p:grpSpPr>
          <a:xfrm rot="0">
            <a:off x="10430067" y="4535185"/>
            <a:ext cx="5060185" cy="3025779"/>
            <a:chOff x="0" y="0"/>
            <a:chExt cx="6746913" cy="403437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1370160"/>
              <a:ext cx="6746913" cy="2664211"/>
              <a:chOff x="0" y="0"/>
              <a:chExt cx="1332724" cy="52626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32724" cy="526264"/>
              </a:xfrm>
              <a:custGeom>
                <a:avLst/>
                <a:gdLst/>
                <a:ahLst/>
                <a:cxnLst/>
                <a:rect r="r" b="b" t="t" l="l"/>
                <a:pathLst>
                  <a:path h="526264" w="1332724">
                    <a:moveTo>
                      <a:pt x="29069" y="0"/>
                    </a:moveTo>
                    <a:lnTo>
                      <a:pt x="1303654" y="0"/>
                    </a:lnTo>
                    <a:cubicBezTo>
                      <a:pt x="1319709" y="0"/>
                      <a:pt x="1332724" y="13015"/>
                      <a:pt x="1332724" y="29069"/>
                    </a:cubicBezTo>
                    <a:lnTo>
                      <a:pt x="1332724" y="497195"/>
                    </a:lnTo>
                    <a:cubicBezTo>
                      <a:pt x="1332724" y="504904"/>
                      <a:pt x="1329661" y="512298"/>
                      <a:pt x="1324209" y="517750"/>
                    </a:cubicBezTo>
                    <a:cubicBezTo>
                      <a:pt x="1318758" y="523201"/>
                      <a:pt x="1311364" y="526264"/>
                      <a:pt x="1303654" y="526264"/>
                    </a:cubicBezTo>
                    <a:lnTo>
                      <a:pt x="29069" y="526264"/>
                    </a:lnTo>
                    <a:cubicBezTo>
                      <a:pt x="13015" y="526264"/>
                      <a:pt x="0" y="513249"/>
                      <a:pt x="0" y="497195"/>
                    </a:cubicBezTo>
                    <a:lnTo>
                      <a:pt x="0" y="29069"/>
                    </a:lnTo>
                    <a:cubicBezTo>
                      <a:pt x="0" y="13015"/>
                      <a:pt x="13015" y="0"/>
                      <a:pt x="29069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332724" cy="5834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6746913" cy="887601"/>
              <a:chOff x="0" y="0"/>
              <a:chExt cx="1332724" cy="17532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32724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332724">
                    <a:moveTo>
                      <a:pt x="78028" y="0"/>
                    </a:moveTo>
                    <a:lnTo>
                      <a:pt x="1254695" y="0"/>
                    </a:lnTo>
                    <a:cubicBezTo>
                      <a:pt x="1297789" y="0"/>
                      <a:pt x="1332724" y="34934"/>
                      <a:pt x="1332724" y="78028"/>
                    </a:cubicBezTo>
                    <a:lnTo>
                      <a:pt x="1332724" y="97300"/>
                    </a:lnTo>
                    <a:cubicBezTo>
                      <a:pt x="1332724" y="117995"/>
                      <a:pt x="1324503" y="137841"/>
                      <a:pt x="1309870" y="152475"/>
                    </a:cubicBezTo>
                    <a:cubicBezTo>
                      <a:pt x="1295236" y="167108"/>
                      <a:pt x="1275390" y="175329"/>
                      <a:pt x="1254695" y="175329"/>
                    </a:cubicBezTo>
                    <a:lnTo>
                      <a:pt x="78028" y="175329"/>
                    </a:lnTo>
                    <a:cubicBezTo>
                      <a:pt x="57334" y="175329"/>
                      <a:pt x="37487" y="167108"/>
                      <a:pt x="22854" y="152475"/>
                    </a:cubicBezTo>
                    <a:cubicBezTo>
                      <a:pt x="8221" y="137841"/>
                      <a:pt x="0" y="117995"/>
                      <a:pt x="0" y="97300"/>
                    </a:cubicBezTo>
                    <a:lnTo>
                      <a:pt x="0" y="78028"/>
                    </a:lnTo>
                    <a:cubicBezTo>
                      <a:pt x="0" y="57334"/>
                      <a:pt x="8221" y="37487"/>
                      <a:pt x="22854" y="22854"/>
                    </a:cubicBezTo>
                    <a:cubicBezTo>
                      <a:pt x="37487" y="8221"/>
                      <a:pt x="57334" y="0"/>
                      <a:pt x="78028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332724" cy="23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928316" y="158898"/>
              <a:ext cx="5230876" cy="512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Z-score normalization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58251" y="1973450"/>
              <a:ext cx="5430411" cy="1385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</a:pPr>
              <a:r>
                <a:rPr lang="en-US" sz="3044" b="true">
                  <a:solidFill>
                    <a:srgbClr val="E1EDF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Phù hợp ML cần phân phối chuẩn.</a:t>
              </a:r>
            </a:p>
          </p:txBody>
        </p:sp>
      </p:grp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2835537" y="7701236"/>
          <a:ext cx="4697214" cy="2477575"/>
        </p:xfrm>
        <a:graphic>
          <a:graphicData uri="http://schemas.openxmlformats.org/drawingml/2006/table">
            <a:tbl>
              <a:tblPr/>
              <a:tblGrid>
                <a:gridCol w="2230993"/>
                <a:gridCol w="2466221"/>
              </a:tblGrid>
              <a:tr h="833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Impressions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Clicks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10611552" y="7701236"/>
          <a:ext cx="4697214" cy="2477575"/>
        </p:xfrm>
        <a:graphic>
          <a:graphicData uri="http://schemas.openxmlformats.org/drawingml/2006/table">
            <a:tbl>
              <a:tblPr/>
              <a:tblGrid>
                <a:gridCol w="2230993"/>
                <a:gridCol w="2466221"/>
              </a:tblGrid>
              <a:tr h="833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Impressions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Clicks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1620" y="278237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83258" cy="160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44420" y="-184821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396943" y="2978699"/>
          <a:ext cx="13862357" cy="3282403"/>
        </p:xfrm>
        <a:graphic>
          <a:graphicData uri="http://schemas.openxmlformats.org/drawingml/2006/table">
            <a:tbl>
              <a:tblPr/>
              <a:tblGrid>
                <a:gridCol w="3465589"/>
                <a:gridCol w="3465589"/>
                <a:gridCol w="3465589"/>
                <a:gridCol w="3465589"/>
              </a:tblGrid>
              <a:tr h="81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Customer_ID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Spend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320497" y="6613527"/>
          <a:ext cx="4334859" cy="3276600"/>
        </p:xfrm>
        <a:graphic>
          <a:graphicData uri="http://schemas.openxmlformats.org/drawingml/2006/table">
            <a:tbl>
              <a:tblPr/>
              <a:tblGrid>
                <a:gridCol w="2167430"/>
                <a:gridCol w="2167430"/>
              </a:tblGrid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Option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----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Option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Option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TB nhóm FB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Option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9548625" y="981075"/>
            <a:ext cx="7710675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Xử</a:t>
            </a:r>
            <a:r>
              <a:rPr lang="en-US" b="true" sz="5199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lý dữ liệu thiếu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6943" y="2248972"/>
            <a:ext cx="536446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Ô</a:t>
            </a:r>
            <a:r>
              <a:rPr lang="en-US" b="true" sz="3000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 trống, rỗng, dữ liệu bị mất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6523" y="6835256"/>
            <a:ext cx="391909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Option 2: Thay trung bình (30) </a:t>
            </a:r>
          </a:p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→ phổ biến, giữ dataset đầy đủ.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6943" y="8204202"/>
            <a:ext cx="391909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Option 3: Thay theo nhóm </a:t>
            </a:r>
          </a:p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→ nếu C002 thuộc Facebook </a:t>
            </a:r>
          </a:p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→ lấy tuổi TB nhóm Facebook.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943" y="6835256"/>
            <a:ext cx="440319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Option 1: Xóa dòng C002 (nếu dữ liệu thiếu ít).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496523" y="8204202"/>
            <a:ext cx="391909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Option 4: Điền Unknown (Age=-1) → để mô hình tự nhận diện.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6810" y="4563138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83258" cy="160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88662" y="585089"/>
            <a:ext cx="7710675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Xử lý giá trị ngoại lai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96943" y="2271475"/>
            <a:ext cx="10136221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Giá</a:t>
            </a:r>
            <a:r>
              <a:rPr lang="en-US" b="true" sz="3000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 trị bất thường, khác biệt hẳn so với dữ liệu chung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Kiểm tra: Boxplot, Z-score, IQR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Cách xử lý:</a:t>
            </a:r>
          </a:p>
          <a:p>
            <a:pPr algn="just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00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Xóa giá trị</a:t>
            </a:r>
          </a:p>
          <a:p>
            <a:pPr algn="just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00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Thay thế (cắt ngưỡng)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00929" y="1999915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32439" y="1700199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6" y="0"/>
                </a:lnTo>
                <a:lnTo>
                  <a:pt x="647476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199585" y="5995750"/>
          <a:ext cx="6971444" cy="3282403"/>
        </p:xfrm>
        <a:graphic>
          <a:graphicData uri="http://schemas.openxmlformats.org/drawingml/2006/table">
            <a:tbl>
              <a:tblPr/>
              <a:tblGrid>
                <a:gridCol w="2323815"/>
                <a:gridCol w="2323815"/>
                <a:gridCol w="2323815"/>
              </a:tblGrid>
              <a:tr h="81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Spend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10894118" y="5975897"/>
            <a:ext cx="6866563" cy="2838450"/>
            <a:chOff x="0" y="0"/>
            <a:chExt cx="9155417" cy="37846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9155417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b="true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Option 1: Xóa Twitter → nếu phân tích ROI trung bình.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02808"/>
              <a:ext cx="9155417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b="true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Option 2: Winsorization (cắt ngưỡng): Giới hạn max Spend = 5000.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653242"/>
              <a:ext cx="9155417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b="true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Option 3: Log transform → giảm ảnh hưởng ngoại lai.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7432" y="6903345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13366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85279" t="0" r="-18527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5441181"/>
            <a:ext cx="6283494" cy="2062064"/>
            <a:chOff x="0" y="0"/>
            <a:chExt cx="8377991" cy="274941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166187" y="0"/>
              <a:ext cx="6557026" cy="887601"/>
              <a:chOff x="0" y="0"/>
              <a:chExt cx="1295215" cy="17532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5215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295215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295215" cy="23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7601" cy="887601"/>
            </a:xfrm>
            <a:custGeom>
              <a:avLst/>
              <a:gdLst/>
              <a:ahLst/>
              <a:cxnLst/>
              <a:rect r="r" b="b" t="t" l="l"/>
              <a:pathLst>
                <a:path h="887601" w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14732" y="173146"/>
              <a:ext cx="6121292" cy="493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Với Time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96865" y="1097151"/>
              <a:ext cx="7181127" cy="1652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75" indent="-259087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Tách Ngày, Tháng, Quý</a:t>
              </a:r>
            </a:p>
            <a:p>
              <a:pPr algn="just" marL="518175" indent="-259087" lvl="1">
                <a:lnSpc>
                  <a:spcPts val="336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Tính thời gian giữa các chiến dịch</a:t>
              </a:r>
            </a:p>
            <a:p>
              <a:pPr algn="just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469390"/>
            <a:ext cx="6077642" cy="2500132"/>
            <a:chOff x="0" y="0"/>
            <a:chExt cx="8103523" cy="333350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78131" y="1103340"/>
              <a:ext cx="6925391" cy="223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7344" indent="-258672" lvl="1">
                <a:lnSpc>
                  <a:spcPts val="3354"/>
                </a:lnSpc>
                <a:buFont typeface="Arial"/>
                <a:buChar char="•"/>
              </a:pP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Chuẩn hóa chữ thường</a:t>
              </a:r>
            </a:p>
            <a:p>
              <a:pPr algn="just" marL="517344" indent="-258672" lvl="1">
                <a:lnSpc>
                  <a:spcPts val="3354"/>
                </a:lnSpc>
                <a:buFont typeface="Arial"/>
                <a:buChar char="•"/>
              </a:pP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Loại bỏ ký tự đặc biệt, stopwords</a:t>
              </a:r>
            </a:p>
            <a:p>
              <a:pPr algn="just" marL="517344" indent="-258672" lvl="1">
                <a:lnSpc>
                  <a:spcPts val="3354"/>
                </a:lnSpc>
                <a:buFont typeface="Arial"/>
                <a:buChar char="•"/>
              </a:pP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Vector hóa (TF-IDF)</a:t>
              </a:r>
            </a:p>
            <a:p>
              <a:pPr algn="just">
                <a:lnSpc>
                  <a:spcPts val="3354"/>
                </a:lnSpc>
              </a:pP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179829" y="0"/>
              <a:ext cx="6557026" cy="887601"/>
              <a:chOff x="0" y="0"/>
              <a:chExt cx="1295215" cy="17532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95215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295215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295215" cy="23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7601" cy="887601"/>
            </a:xfrm>
            <a:custGeom>
              <a:avLst/>
              <a:gdLst/>
              <a:ahLst/>
              <a:cxnLst/>
              <a:rect r="r" b="b" t="t" l="l"/>
              <a:pathLst>
                <a:path h="887601" w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818420" y="173146"/>
              <a:ext cx="3279842" cy="493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Với Text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877392" y="7503245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443995" y="3393732"/>
            <a:ext cx="6077642" cy="2500132"/>
            <a:chOff x="0" y="0"/>
            <a:chExt cx="8103523" cy="333350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178131" y="1103340"/>
              <a:ext cx="6925391" cy="223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7344" indent="-258672" lvl="1">
                <a:lnSpc>
                  <a:spcPts val="3354"/>
                </a:lnSpc>
                <a:buFont typeface="Arial"/>
                <a:buChar char="•"/>
              </a:pP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Nén dữ liệu</a:t>
              </a:r>
            </a:p>
            <a:p>
              <a:pPr algn="just" marL="517344" indent="-258672" lvl="1">
                <a:lnSpc>
                  <a:spcPts val="3354"/>
                </a:lnSpc>
                <a:buFont typeface="Arial"/>
                <a:buChar char="•"/>
              </a:pP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</a:t>
              </a: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iữ thông tin chính</a:t>
              </a:r>
            </a:p>
            <a:p>
              <a:pPr algn="just" marL="517344" indent="-258672" lvl="1">
                <a:lnSpc>
                  <a:spcPts val="3354"/>
                </a:lnSpc>
                <a:buFont typeface="Arial"/>
                <a:buChar char="•"/>
              </a:pP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</a:t>
              </a:r>
              <a:r>
                <a:rPr lang="en-US" b="true" sz="2396">
                  <a:solidFill>
                    <a:srgbClr val="0E2F5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oại bỏ nhiễu.</a:t>
              </a:r>
            </a:p>
            <a:p>
              <a:pPr algn="just">
                <a:lnSpc>
                  <a:spcPts val="3354"/>
                </a:lnSpc>
              </a:pP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179829" y="0"/>
              <a:ext cx="6557026" cy="887601"/>
              <a:chOff x="0" y="0"/>
              <a:chExt cx="1295215" cy="17532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95215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295215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295215" cy="23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7601" cy="887601"/>
            </a:xfrm>
            <a:custGeom>
              <a:avLst/>
              <a:gdLst/>
              <a:ahLst/>
              <a:cxnLst/>
              <a:rect r="r" b="b" t="t" l="l"/>
              <a:pathLst>
                <a:path h="887601" w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423776" y="173080"/>
              <a:ext cx="6069132" cy="493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Dimensionality Reduction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990600"/>
            <a:ext cx="769191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Biến</a:t>
            </a:r>
            <a:r>
              <a:rPr lang="en-US" b="true" sz="5000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đổi dữ liệu nâng cao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194587" y="7503245"/>
            <a:ext cx="8764646" cy="3510110"/>
            <a:chOff x="0" y="0"/>
            <a:chExt cx="1357873" cy="5438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57873" cy="543808"/>
            </a:xfrm>
            <a:custGeom>
              <a:avLst/>
              <a:gdLst/>
              <a:ahLst/>
              <a:cxnLst/>
              <a:rect r="r" b="b" t="t" l="l"/>
              <a:pathLst>
                <a:path h="543808" w="1357873">
                  <a:moveTo>
                    <a:pt x="14133" y="0"/>
                  </a:moveTo>
                  <a:lnTo>
                    <a:pt x="1343740" y="0"/>
                  </a:lnTo>
                  <a:cubicBezTo>
                    <a:pt x="1347488" y="0"/>
                    <a:pt x="1351083" y="1489"/>
                    <a:pt x="1353734" y="4139"/>
                  </a:cubicBezTo>
                  <a:cubicBezTo>
                    <a:pt x="1356384" y="6790"/>
                    <a:pt x="1357873" y="10385"/>
                    <a:pt x="1357873" y="14133"/>
                  </a:cubicBezTo>
                  <a:lnTo>
                    <a:pt x="1357873" y="529675"/>
                  </a:lnTo>
                  <a:cubicBezTo>
                    <a:pt x="1357873" y="533423"/>
                    <a:pt x="1356384" y="537018"/>
                    <a:pt x="1353734" y="539668"/>
                  </a:cubicBezTo>
                  <a:cubicBezTo>
                    <a:pt x="1351083" y="542319"/>
                    <a:pt x="1347488" y="543808"/>
                    <a:pt x="1343740" y="543808"/>
                  </a:cubicBezTo>
                  <a:lnTo>
                    <a:pt x="14133" y="543808"/>
                  </a:lnTo>
                  <a:cubicBezTo>
                    <a:pt x="10385" y="543808"/>
                    <a:pt x="6790" y="542319"/>
                    <a:pt x="4139" y="539668"/>
                  </a:cubicBezTo>
                  <a:cubicBezTo>
                    <a:pt x="1489" y="537018"/>
                    <a:pt x="0" y="533423"/>
                    <a:pt x="0" y="529675"/>
                  </a:cubicBezTo>
                  <a:lnTo>
                    <a:pt x="0" y="14133"/>
                  </a:lnTo>
                  <a:cubicBezTo>
                    <a:pt x="0" y="10385"/>
                    <a:pt x="1489" y="6790"/>
                    <a:pt x="4139" y="4139"/>
                  </a:cubicBezTo>
                  <a:cubicBezTo>
                    <a:pt x="6790" y="1489"/>
                    <a:pt x="10385" y="0"/>
                    <a:pt x="14133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3180" r="0" b="-3318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92841" y="4150092"/>
            <a:ext cx="8102317" cy="19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137"/>
              </a:lnSpc>
              <a:spcBef>
                <a:spcPct val="0"/>
              </a:spcBef>
            </a:pPr>
            <a:r>
              <a:rPr lang="en-US" b="true" sz="1191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DAGyldpwhZM</dc:identifier>
  <dcterms:modified xsi:type="dcterms:W3CDTF">2011-08-01T06:04:30Z</dcterms:modified>
  <cp:revision>1</cp:revision>
  <dc:title>Xử lý dữ liệu - Chương 3</dc:title>
</cp:coreProperties>
</file>